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61" r:id="rId6"/>
    <p:sldId id="262" r:id="rId7"/>
    <p:sldId id="263" r:id="rId8"/>
    <p:sldId id="264" r:id="rId9"/>
    <p:sldId id="265" r:id="rId10"/>
    <p:sldId id="259" r:id="rId1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7B424-56C8-4C25-9C91-C2383F20E873}" v="41" dt="2025-02-14T20:07:24.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69" d="100"/>
          <a:sy n="69"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14/02/2025</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DE831C3F-997B-4C88-A923-E4F416619D6B}" type="datetimeFigureOut">
              <a:rPr lang="pt-PT" smtClean="0"/>
              <a:t>14/02/2025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67353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DE831C3F-997B-4C88-A923-E4F416619D6B}" type="datetimeFigureOut">
              <a:rPr lang="pt-PT" smtClean="0"/>
              <a:t>14/02/2025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98308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DE831C3F-997B-4C88-A923-E4F416619D6B}" type="datetimeFigureOut">
              <a:rPr lang="pt-PT" smtClean="0"/>
              <a:t>14/02/2025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19070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DE831C3F-997B-4C88-A923-E4F416619D6B}" type="datetimeFigureOut">
              <a:rPr lang="pt-PT" smtClean="0"/>
              <a:t>14/02/2025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3112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DE831C3F-997B-4C88-A923-E4F416619D6B}" type="datetimeFigureOut">
              <a:rPr lang="pt-PT" smtClean="0"/>
              <a:t>14/02/2025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7278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DE831C3F-997B-4C88-A923-E4F416619D6B}" type="datetimeFigureOut">
              <a:rPr lang="pt-PT" smtClean="0"/>
              <a:t>14/02/2025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80083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DE831C3F-997B-4C88-A923-E4F416619D6B}" type="datetimeFigureOut">
              <a:rPr lang="pt-PT" smtClean="0"/>
              <a:t>14/02/2025</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1441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DE831C3F-997B-4C88-A923-E4F416619D6B}" type="datetimeFigureOut">
              <a:rPr lang="pt-PT" smtClean="0"/>
              <a:t>14/02/2025</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01064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DE831C3F-997B-4C88-A923-E4F416619D6B}" type="datetimeFigureOut">
              <a:rPr lang="pt-PT" smtClean="0"/>
              <a:t>14/02/2025</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24229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DE831C3F-997B-4C88-A923-E4F416619D6B}" type="datetimeFigureOut">
              <a:rPr lang="pt-PT" smtClean="0"/>
              <a:t>14/02/2025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5689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DE831C3F-997B-4C88-A923-E4F416619D6B}" type="datetimeFigureOut">
              <a:rPr lang="pt-PT" smtClean="0"/>
              <a:t>14/02/2025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426812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14/02/2025</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3870846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566865" y="777241"/>
            <a:ext cx="6294455" cy="2288928"/>
          </a:xfrm>
        </p:spPr>
        <p:txBody>
          <a:bodyPr>
            <a:normAutofit/>
          </a:bodyPr>
          <a:lstStyle/>
          <a:p>
            <a:pPr algn="l"/>
            <a:r>
              <a:rPr lang="pt-PT" sz="3600" dirty="0">
                <a:solidFill>
                  <a:srgbClr val="D1C4A4"/>
                </a:solidFill>
                <a:latin typeface="Georgia" panose="02040502050405020303" pitchFamily="18" charset="0"/>
              </a:rPr>
              <a:t>Instituições e 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2024/2025</a:t>
            </a:r>
          </a:p>
        </p:txBody>
      </p:sp>
      <p:sp>
        <p:nvSpPr>
          <p:cNvPr id="3" name="Subtítulo 2"/>
          <p:cNvSpPr>
            <a:spLocks noGrp="1"/>
          </p:cNvSpPr>
          <p:nvPr>
            <p:ph type="subTitle" idx="1"/>
          </p:nvPr>
        </p:nvSpPr>
        <p:spPr>
          <a:xfrm>
            <a:off x="5566865" y="3320794"/>
            <a:ext cx="5047489" cy="501789"/>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1 - 15/02/2025</a:t>
            </a: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5" name="Subtítulo 2"/>
          <p:cNvSpPr txBox="1">
            <a:spLocks/>
          </p:cNvSpPr>
          <p:nvPr/>
        </p:nvSpPr>
        <p:spPr>
          <a:xfrm>
            <a:off x="5566865" y="5080786"/>
            <a:ext cx="5047489"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ítulo 2"/>
          <p:cNvSpPr txBox="1">
            <a:spLocks/>
          </p:cNvSpPr>
          <p:nvPr/>
        </p:nvSpPr>
        <p:spPr>
          <a:xfrm>
            <a:off x="908602" y="1857512"/>
            <a:ext cx="10098704" cy="13585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pt-PT" dirty="0">
                <a:solidFill>
                  <a:srgbClr val="022344"/>
                </a:solidFill>
                <a:latin typeface="Georgia" panose="02040502050405020303" pitchFamily="18" charset="0"/>
                <a:ea typeface="+mj-ea"/>
                <a:cs typeface="+mj-cs"/>
              </a:rPr>
              <a:t>Apresentação</a:t>
            </a:r>
          </a:p>
          <a:p>
            <a:pPr algn="l">
              <a:lnSpc>
                <a:spcPct val="150000"/>
              </a:lnSpc>
            </a:pPr>
            <a:r>
              <a:rPr lang="pt-PT" dirty="0">
                <a:solidFill>
                  <a:srgbClr val="022344"/>
                </a:solidFill>
                <a:latin typeface="Georgia" panose="02040502050405020303" pitchFamily="18" charset="0"/>
                <a:ea typeface="+mj-ea"/>
                <a:cs typeface="+mj-cs"/>
              </a:rPr>
              <a:t>Conteúdos </a:t>
            </a:r>
          </a:p>
          <a:p>
            <a:pPr algn="l">
              <a:lnSpc>
                <a:spcPct val="150000"/>
              </a:lnSpc>
            </a:pPr>
            <a:r>
              <a:rPr lang="pt-PT" dirty="0">
                <a:solidFill>
                  <a:srgbClr val="022344"/>
                </a:solidFill>
                <a:latin typeface="Georgia" panose="02040502050405020303" pitchFamily="18" charset="0"/>
                <a:ea typeface="+mj-ea"/>
                <a:cs typeface="+mj-cs"/>
              </a:rPr>
              <a:t>Método de avaliação </a:t>
            </a:r>
          </a:p>
          <a:p>
            <a:pPr algn="l">
              <a:lnSpc>
                <a:spcPct val="150000"/>
              </a:lnSpc>
            </a:pPr>
            <a:r>
              <a:rPr lang="pt-PT" dirty="0">
                <a:solidFill>
                  <a:srgbClr val="022344"/>
                </a:solidFill>
                <a:latin typeface="Georgia" panose="02040502050405020303" pitchFamily="18" charset="0"/>
                <a:ea typeface="+mj-ea"/>
                <a:cs typeface="+mj-cs"/>
              </a:rPr>
              <a:t>Caso prático inicial – interação de uma atividade com as diversas instituições públicas </a:t>
            </a:r>
          </a:p>
          <a:p>
            <a:pPr algn="l">
              <a:lnSpc>
                <a:spcPct val="150000"/>
              </a:lnSpc>
            </a:pPr>
            <a:endParaRPr lang="pt-PT"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7228" y="361329"/>
            <a:ext cx="11326840" cy="889502"/>
          </a:xfrm>
        </p:spPr>
        <p:txBody>
          <a:bodyPr>
            <a:normAutofit/>
          </a:bodyPr>
          <a:lstStyle/>
          <a:p>
            <a:r>
              <a:rPr lang="pt-PT" sz="3200" dirty="0">
                <a:solidFill>
                  <a:srgbClr val="001E3F"/>
                </a:solidFill>
                <a:latin typeface="Georgia" panose="02040502050405020303" pitchFamily="18" charset="0"/>
              </a:rPr>
              <a:t>Conteúdos da Unidade Curricular</a:t>
            </a:r>
            <a:endParaRPr lang="pt-PT" sz="2000" dirty="0">
              <a:solidFill>
                <a:srgbClr val="001E3F"/>
              </a:solidFill>
              <a:latin typeface="Verdana" panose="020B0604030504040204" pitchFamily="34" charset="0"/>
              <a:ea typeface="Verdana" panose="020B0604030504040204" pitchFamily="34" charset="0"/>
            </a:endParaRPr>
          </a:p>
        </p:txBody>
      </p:sp>
      <p:sp>
        <p:nvSpPr>
          <p:cNvPr id="3" name="Retângulo 2"/>
          <p:cNvSpPr/>
          <p:nvPr/>
        </p:nvSpPr>
        <p:spPr>
          <a:xfrm>
            <a:off x="1322716" y="1585202"/>
            <a:ext cx="10771517" cy="3261727"/>
          </a:xfrm>
          <a:prstGeom prst="rect">
            <a:avLst/>
          </a:prstGeom>
        </p:spPr>
        <p:txBody>
          <a:bodyPr wrap="square">
            <a:spAutoFit/>
          </a:bodyPr>
          <a:lstStyle/>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1. Teorias da regulação económica</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2. O papel do Estado enquanto agente regulador</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3. Enquadramento institucional nacional</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4. Enquadramento institucional supranacional</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5. Regulação setorial</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6. Política de concorrência</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7. Análise de casos práticos</a:t>
            </a:r>
          </a:p>
        </p:txBody>
      </p:sp>
    </p:spTree>
    <p:extLst>
      <p:ext uri="{BB962C8B-B14F-4D97-AF65-F5344CB8AC3E}">
        <p14:creationId xmlns:p14="http://schemas.microsoft.com/office/powerpoint/2010/main" val="384927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646176" y="1201642"/>
            <a:ext cx="10515600" cy="4524315"/>
          </a:xfrm>
          <a:prstGeom prst="rect">
            <a:avLst/>
          </a:prstGeom>
        </p:spPr>
        <p:txBody>
          <a:bodyPr wrap="square">
            <a:spAutoFit/>
          </a:bodyPr>
          <a:lstStyle/>
          <a:p>
            <a:pPr>
              <a:spcBef>
                <a:spcPts val="600"/>
              </a:spcBef>
              <a:spcAft>
                <a:spcPts val="600"/>
              </a:spcAft>
            </a:pPr>
            <a:endParaRPr lang="pt-PT" dirty="0"/>
          </a:p>
          <a:p>
            <a:pPr>
              <a:spcBef>
                <a:spcPts val="600"/>
              </a:spcBef>
              <a:spcAft>
                <a:spcPts val="600"/>
              </a:spcAft>
            </a:pPr>
            <a:r>
              <a:rPr lang="pt-PT" sz="2000" dirty="0">
                <a:solidFill>
                  <a:srgbClr val="001E3F"/>
                </a:solidFill>
                <a:latin typeface="Verdana" panose="020B0604030504040204" pitchFamily="34" charset="0"/>
                <a:ea typeface="Verdana" panose="020B0604030504040204" pitchFamily="34" charset="0"/>
              </a:rPr>
              <a:t>(i) Estejam familiarizados com conceitos jurídico-económicos da regulação económica;</a:t>
            </a:r>
          </a:p>
          <a:p>
            <a:pPr>
              <a:spcBef>
                <a:spcPts val="600"/>
              </a:spcBef>
              <a:spcAft>
                <a:spcPts val="600"/>
              </a:spcAft>
            </a:pPr>
            <a:r>
              <a:rPr lang="pt-PT" sz="2000" dirty="0">
                <a:solidFill>
                  <a:srgbClr val="001E3F"/>
                </a:solidFill>
                <a:latin typeface="Verdana" panose="020B0604030504040204" pitchFamily="34" charset="0"/>
                <a:ea typeface="Verdana" panose="020B0604030504040204" pitchFamily="34" charset="0"/>
              </a:rPr>
              <a:t>(</a:t>
            </a:r>
            <a:r>
              <a:rPr lang="pt-PT" sz="2000" dirty="0" err="1">
                <a:solidFill>
                  <a:srgbClr val="001E3F"/>
                </a:solidFill>
                <a:latin typeface="Verdana" panose="020B0604030504040204" pitchFamily="34" charset="0"/>
                <a:ea typeface="Verdana" panose="020B0604030504040204" pitchFamily="34" charset="0"/>
              </a:rPr>
              <a:t>ii</a:t>
            </a:r>
            <a:r>
              <a:rPr lang="pt-PT" sz="2000" dirty="0">
                <a:solidFill>
                  <a:srgbClr val="001E3F"/>
                </a:solidFill>
                <a:latin typeface="Verdana" panose="020B0604030504040204" pitchFamily="34" charset="0"/>
                <a:ea typeface="Verdana" panose="020B0604030504040204" pitchFamily="34" charset="0"/>
              </a:rPr>
              <a:t>) Saibam identificar os diferentes níveis jurisdicionais de tomada de decisão regulatória e respetivas áreas de competência;</a:t>
            </a:r>
          </a:p>
          <a:p>
            <a:pPr>
              <a:spcBef>
                <a:spcPts val="600"/>
              </a:spcBef>
              <a:spcAft>
                <a:spcPts val="600"/>
              </a:spcAft>
            </a:pPr>
            <a:r>
              <a:rPr lang="pt-PT" sz="2000" dirty="0">
                <a:solidFill>
                  <a:srgbClr val="001E3F"/>
                </a:solidFill>
                <a:latin typeface="Verdana" panose="020B0604030504040204" pitchFamily="34" charset="0"/>
                <a:ea typeface="Verdana" panose="020B0604030504040204" pitchFamily="34" charset="0"/>
              </a:rPr>
              <a:t>(</a:t>
            </a:r>
            <a:r>
              <a:rPr lang="pt-PT" sz="2000" dirty="0" err="1">
                <a:solidFill>
                  <a:srgbClr val="001E3F"/>
                </a:solidFill>
                <a:latin typeface="Verdana" panose="020B0604030504040204" pitchFamily="34" charset="0"/>
                <a:ea typeface="Verdana" panose="020B0604030504040204" pitchFamily="34" charset="0"/>
              </a:rPr>
              <a:t>iii</a:t>
            </a:r>
            <a:r>
              <a:rPr lang="pt-PT" sz="2000" dirty="0">
                <a:solidFill>
                  <a:srgbClr val="001E3F"/>
                </a:solidFill>
                <a:latin typeface="Verdana" panose="020B0604030504040204" pitchFamily="34" charset="0"/>
                <a:ea typeface="Verdana" panose="020B0604030504040204" pitchFamily="34" charset="0"/>
              </a:rPr>
              <a:t>) Compreendam os desafios lançados à regulação económica pela globalização e economia digital;</a:t>
            </a:r>
          </a:p>
          <a:p>
            <a:pPr>
              <a:spcBef>
                <a:spcPts val="600"/>
              </a:spcBef>
              <a:spcAft>
                <a:spcPts val="600"/>
              </a:spcAft>
            </a:pPr>
            <a:r>
              <a:rPr lang="pt-PT" sz="2000" dirty="0">
                <a:solidFill>
                  <a:srgbClr val="001E3F"/>
                </a:solidFill>
                <a:latin typeface="Verdana" panose="020B0604030504040204" pitchFamily="34" charset="0"/>
                <a:ea typeface="Verdana" panose="020B0604030504040204" pitchFamily="34" charset="0"/>
              </a:rPr>
              <a:t>(</a:t>
            </a:r>
            <a:r>
              <a:rPr lang="pt-PT" sz="2000" dirty="0" err="1">
                <a:solidFill>
                  <a:srgbClr val="001E3F"/>
                </a:solidFill>
                <a:latin typeface="Verdana" panose="020B0604030504040204" pitchFamily="34" charset="0"/>
                <a:ea typeface="Verdana" panose="020B0604030504040204" pitchFamily="34" charset="0"/>
              </a:rPr>
              <a:t>iv</a:t>
            </a:r>
            <a:r>
              <a:rPr lang="pt-PT" sz="2000" dirty="0">
                <a:solidFill>
                  <a:srgbClr val="001E3F"/>
                </a:solidFill>
                <a:latin typeface="Verdana" panose="020B0604030504040204" pitchFamily="34" charset="0"/>
                <a:ea typeface="Verdana" panose="020B0604030504040204" pitchFamily="34" charset="0"/>
              </a:rPr>
              <a:t>) Sejam capazes de proceder à discussão e análise crítica de opções regulatórias no contexto </a:t>
            </a:r>
            <a:r>
              <a:rPr lang="pt-PT" sz="2000" dirty="0" err="1">
                <a:solidFill>
                  <a:srgbClr val="001E3F"/>
                </a:solidFill>
                <a:latin typeface="Verdana" panose="020B0604030504040204" pitchFamily="34" charset="0"/>
                <a:ea typeface="Verdana" panose="020B0604030504040204" pitchFamily="34" charset="0"/>
              </a:rPr>
              <a:t>multi-jurisdicional</a:t>
            </a:r>
            <a:r>
              <a:rPr lang="pt-PT" sz="2000" dirty="0">
                <a:solidFill>
                  <a:srgbClr val="001E3F"/>
                </a:solidFill>
                <a:latin typeface="Verdana" panose="020B0604030504040204" pitchFamily="34" charset="0"/>
                <a:ea typeface="Verdana" panose="020B0604030504040204" pitchFamily="34" charset="0"/>
              </a:rPr>
              <a:t>, mediante a identificação das questões jurídico-económicas subjacentes;</a:t>
            </a:r>
          </a:p>
          <a:p>
            <a:pPr>
              <a:spcBef>
                <a:spcPts val="600"/>
              </a:spcBef>
              <a:spcAft>
                <a:spcPts val="600"/>
              </a:spcAft>
            </a:pPr>
            <a:r>
              <a:rPr lang="pt-PT" sz="2000" dirty="0">
                <a:solidFill>
                  <a:srgbClr val="001E3F"/>
                </a:solidFill>
                <a:latin typeface="Verdana" panose="020B0604030504040204" pitchFamily="34" charset="0"/>
                <a:ea typeface="Verdana" panose="020B0604030504040204" pitchFamily="34" charset="0"/>
              </a:rPr>
              <a:t>(v) Tenham adquirido conhecimentos sobre a avaliação do impacto de medidas de regulação</a:t>
            </a:r>
          </a:p>
        </p:txBody>
      </p:sp>
      <p:sp>
        <p:nvSpPr>
          <p:cNvPr id="5" name="Título 4"/>
          <p:cNvSpPr>
            <a:spLocks noGrp="1"/>
          </p:cNvSpPr>
          <p:nvPr>
            <p:ph type="title"/>
          </p:nvPr>
        </p:nvSpPr>
        <p:spPr>
          <a:xfrm>
            <a:off x="646176" y="538861"/>
            <a:ext cx="10515600" cy="1325563"/>
          </a:xfrm>
        </p:spPr>
        <p:txBody>
          <a:bodyPr>
            <a:normAutofit/>
          </a:bodyPr>
          <a:lstStyle/>
          <a:p>
            <a:r>
              <a:rPr lang="pt-PT" sz="3200" dirty="0">
                <a:solidFill>
                  <a:srgbClr val="001E3F"/>
                </a:solidFill>
                <a:latin typeface="Georgia" panose="02040502050405020303" pitchFamily="18" charset="0"/>
              </a:rPr>
              <a:t>Objetivos</a:t>
            </a:r>
            <a:br>
              <a:rPr lang="pt-PT" sz="3200" dirty="0">
                <a:solidFill>
                  <a:srgbClr val="001E3F"/>
                </a:solidFill>
                <a:latin typeface="Georgia" panose="02040502050405020303" pitchFamily="18" charset="0"/>
              </a:rPr>
            </a:br>
            <a:endParaRPr lang="en-GB" sz="2000" dirty="0">
              <a:solidFill>
                <a:srgbClr val="001E3F"/>
              </a:solidFill>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00358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7228" y="461913"/>
            <a:ext cx="11326840" cy="889502"/>
          </a:xfrm>
        </p:spPr>
        <p:txBody>
          <a:bodyPr>
            <a:normAutofit fontScale="90000"/>
          </a:bodyPr>
          <a:lstStyle/>
          <a:p>
            <a:r>
              <a:rPr lang="pt-PT" sz="3200" dirty="0">
                <a:solidFill>
                  <a:srgbClr val="001E3F"/>
                </a:solidFill>
                <a:latin typeface="Georgia" panose="02040502050405020303" pitchFamily="18" charset="0"/>
              </a:rPr>
              <a:t>Metodologia e método de avaliação</a:t>
            </a:r>
            <a:br>
              <a:rPr lang="pt-PT" sz="3200" dirty="0">
                <a:solidFill>
                  <a:srgbClr val="001E3F"/>
                </a:solidFill>
                <a:latin typeface="Georgia" panose="02040502050405020303" pitchFamily="18" charset="0"/>
              </a:rPr>
            </a:br>
            <a:endParaRPr lang="pt-PT" sz="3200" dirty="0">
              <a:solidFill>
                <a:srgbClr val="001E3F"/>
              </a:solidFill>
              <a:latin typeface="Georgia" panose="02040502050405020303" pitchFamily="18" charset="0"/>
            </a:endParaRPr>
          </a:p>
        </p:txBody>
      </p:sp>
      <p:sp>
        <p:nvSpPr>
          <p:cNvPr id="4" name="Rectângulo 3"/>
          <p:cNvSpPr/>
          <p:nvPr/>
        </p:nvSpPr>
        <p:spPr>
          <a:xfrm>
            <a:off x="517228" y="1250831"/>
            <a:ext cx="10446428" cy="398570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Método de ensino expositivo e participativo.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Estudo de casos.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Envolvimento individual de cada estudante.</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A avaliação decorrerá em duas épocas (época normal e época de recurso).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Na época normal será feita por trabalho escrito individual sobre tema escolhido pelos alunos, previamente aprovado, com apresentação oral em sala.</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Na época de recurso será feita por trabalho escrito individual sobre tema comum para todos os alunos, previamente aprovado, com apresentação oral em sala. Haverá um tema de trabalho distinto por época de avaliação.</a:t>
            </a:r>
          </a:p>
        </p:txBody>
      </p:sp>
    </p:spTree>
    <p:extLst>
      <p:ext uri="{BB962C8B-B14F-4D97-AF65-F5344CB8AC3E}">
        <p14:creationId xmlns:p14="http://schemas.microsoft.com/office/powerpoint/2010/main" val="317779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3220" y="187593"/>
            <a:ext cx="11326840" cy="889502"/>
          </a:xfrm>
        </p:spPr>
        <p:txBody>
          <a:bodyPr>
            <a:normAutofit/>
          </a:bodyPr>
          <a:lstStyle/>
          <a:p>
            <a:r>
              <a:rPr lang="pt-PT" sz="3200" dirty="0">
                <a:solidFill>
                  <a:srgbClr val="001E3F"/>
                </a:solidFill>
                <a:latin typeface="Georgia" panose="02040502050405020303" pitchFamily="18" charset="0"/>
              </a:rPr>
              <a:t>Especificações do trabalho</a:t>
            </a:r>
            <a:endParaRPr lang="pt-PT" sz="2000" dirty="0">
              <a:solidFill>
                <a:srgbClr val="001E3F"/>
              </a:solidFill>
              <a:latin typeface="Verdana" panose="020B0604030504040204" pitchFamily="34" charset="0"/>
              <a:ea typeface="Verdana" panose="020B0604030504040204" pitchFamily="34" charset="0"/>
            </a:endParaRPr>
          </a:p>
        </p:txBody>
      </p:sp>
      <p:sp>
        <p:nvSpPr>
          <p:cNvPr id="4" name="Retângulo 3"/>
          <p:cNvSpPr/>
          <p:nvPr/>
        </p:nvSpPr>
        <p:spPr>
          <a:xfrm>
            <a:off x="453220" y="914793"/>
            <a:ext cx="11461412" cy="5324535"/>
          </a:xfrm>
          <a:prstGeom prst="rect">
            <a:avLst/>
          </a:prstGeom>
        </p:spPr>
        <p:txBody>
          <a:bodyPr wrap="square">
            <a:sp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Aproximadamente 5.000 palavras.</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Trabalho escrito entregue até 2 dias da data da discussão do trabalho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A data da discussão do trabalho será a data indicada nos termos do calendário de avaliação do respetivo semestre para a época normal e época de recurso.</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A discussão do trabalho é feita mediante uma apresentação do trabalho (15 minutos) pela/o aluna/o, durante a qual ou no fim da qual, serão colocadas questões pela docente.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Os trabalhos devem ser enviados em formato </a:t>
            </a:r>
            <a:r>
              <a:rPr lang="pt-PT" sz="2000" dirty="0" err="1">
                <a:solidFill>
                  <a:srgbClr val="001E3F"/>
                </a:solidFill>
                <a:latin typeface="Verdana" panose="020B0604030504040204" pitchFamily="34" charset="0"/>
                <a:ea typeface="Verdana" panose="020B0604030504040204" pitchFamily="34" charset="0"/>
              </a:rPr>
              <a:t>pdf</a:t>
            </a:r>
            <a:r>
              <a:rPr lang="pt-PT" sz="2000" dirty="0">
                <a:solidFill>
                  <a:srgbClr val="001E3F"/>
                </a:solidFill>
                <a:latin typeface="Verdana" panose="020B0604030504040204" pitchFamily="34" charset="0"/>
                <a:ea typeface="Verdana" panose="020B0604030504040204" pitchFamily="34" charset="0"/>
              </a:rPr>
              <a:t> para o endereço de correio eletrónico da docente.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b="1" dirty="0">
                <a:solidFill>
                  <a:srgbClr val="001E3F"/>
                </a:solidFill>
                <a:latin typeface="Verdana" panose="020B0604030504040204" pitchFamily="34" charset="0"/>
                <a:ea typeface="Verdana" panose="020B0604030504040204" pitchFamily="34" charset="0"/>
              </a:rPr>
              <a:t>Época Normal</a:t>
            </a:r>
            <a:r>
              <a:rPr lang="pt-PT" sz="2000" dirty="0">
                <a:solidFill>
                  <a:srgbClr val="001E3F"/>
                </a:solidFill>
                <a:latin typeface="Verdana" panose="020B0604030504040204" pitchFamily="34" charset="0"/>
                <a:ea typeface="Verdana" panose="020B0604030504040204" pitchFamily="34" charset="0"/>
              </a:rPr>
              <a:t>: A avaliação será feita por trabalho escrito individual que verse sobre um dos temas da disciplina, proposto pelo aluno e previamente aprovado, com apresentação oral em aula.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Época de recurso : Trabalho escrito individual sobre um tema comum indicado pela docente, após a publicação das avaliações da época normal, com apresentação oral.</a:t>
            </a:r>
          </a:p>
        </p:txBody>
      </p:sp>
    </p:spTree>
    <p:extLst>
      <p:ext uri="{BB962C8B-B14F-4D97-AF65-F5344CB8AC3E}">
        <p14:creationId xmlns:p14="http://schemas.microsoft.com/office/powerpoint/2010/main" val="380864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7228" y="361329"/>
            <a:ext cx="11326840" cy="889502"/>
          </a:xfrm>
        </p:spPr>
        <p:txBody>
          <a:bodyPr>
            <a:normAutofit/>
          </a:bodyPr>
          <a:lstStyle/>
          <a:p>
            <a:r>
              <a:rPr lang="pt-PT" sz="3200" dirty="0">
                <a:solidFill>
                  <a:srgbClr val="001E3F"/>
                </a:solidFill>
                <a:latin typeface="Georgia" panose="02040502050405020303" pitchFamily="18" charset="0"/>
              </a:rPr>
              <a:t>Critérios de avaliação</a:t>
            </a:r>
            <a:endParaRPr lang="pt-PT" sz="2000" dirty="0">
              <a:solidFill>
                <a:srgbClr val="001E3F"/>
              </a:solidFill>
              <a:latin typeface="Verdana" panose="020B0604030504040204" pitchFamily="34" charset="0"/>
              <a:ea typeface="Verdana" panose="020B0604030504040204" pitchFamily="34" charset="0"/>
            </a:endParaRPr>
          </a:p>
        </p:txBody>
      </p:sp>
      <p:sp>
        <p:nvSpPr>
          <p:cNvPr id="3" name="Retângulo 2"/>
          <p:cNvSpPr/>
          <p:nvPr/>
        </p:nvSpPr>
        <p:spPr>
          <a:xfrm>
            <a:off x="1322716" y="1585202"/>
            <a:ext cx="10771517" cy="3323987"/>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Tx/>
              <a:buAutoNum type="arabicPeriod"/>
              <a:tabLst/>
              <a:defRPr/>
            </a:pPr>
            <a:r>
              <a:rPr lang="pt-PT" sz="2000" dirty="0">
                <a:solidFill>
                  <a:srgbClr val="001E3F"/>
                </a:solidFill>
                <a:latin typeface="Verdana" panose="020B0604030504040204" pitchFamily="34" charset="0"/>
                <a:ea typeface="Verdana" panose="020B0604030504040204" pitchFamily="34" charset="0"/>
              </a:rPr>
              <a:t>Relevância do tema no âmbito da UC</a:t>
            </a:r>
          </a:p>
          <a:p>
            <a:pPr marL="457200" indent="-457200">
              <a:lnSpc>
                <a:spcPct val="150000"/>
              </a:lnSpc>
              <a:buFontTx/>
              <a:buAutoNum type="arabicPeriod"/>
              <a:defRPr/>
            </a:pPr>
            <a:r>
              <a:rPr lang="pt-PT" sz="2000" dirty="0">
                <a:solidFill>
                  <a:srgbClr val="001E3F"/>
                </a:solidFill>
                <a:latin typeface="Verdana" panose="020B0604030504040204" pitchFamily="34" charset="0"/>
                <a:ea typeface="Verdana" panose="020B0604030504040204" pitchFamily="34" charset="0"/>
              </a:rPr>
              <a:t>Estruturação e organização do trabalho</a:t>
            </a:r>
          </a:p>
          <a:p>
            <a:pPr marL="457200" indent="-457200">
              <a:lnSpc>
                <a:spcPct val="150000"/>
              </a:lnSpc>
              <a:buFontTx/>
              <a:buAutoNum type="arabicPeriod"/>
              <a:defRPr/>
            </a:pPr>
            <a:r>
              <a:rPr lang="pt-PT" sz="2000" dirty="0">
                <a:solidFill>
                  <a:srgbClr val="001E3F"/>
                </a:solidFill>
                <a:latin typeface="Verdana" panose="020B0604030504040204" pitchFamily="34" charset="0"/>
                <a:ea typeface="Verdana" panose="020B0604030504040204" pitchFamily="34" charset="0"/>
              </a:rPr>
              <a:t>Pesquisa efetuada </a:t>
            </a:r>
          </a:p>
          <a:p>
            <a:pPr marL="457200" indent="-457200">
              <a:lnSpc>
                <a:spcPct val="150000"/>
              </a:lnSpc>
              <a:buFontTx/>
              <a:buAutoNum type="arabicPeriod"/>
              <a:defRPr/>
            </a:pPr>
            <a:r>
              <a:rPr lang="pt-PT" sz="2000" dirty="0">
                <a:solidFill>
                  <a:srgbClr val="001E3F"/>
                </a:solidFill>
                <a:latin typeface="Verdana" panose="020B0604030504040204" pitchFamily="34" charset="0"/>
                <a:ea typeface="Verdana" panose="020B0604030504040204" pitchFamily="34" charset="0"/>
              </a:rPr>
              <a:t>Rigor conceptual</a:t>
            </a:r>
          </a:p>
          <a:p>
            <a:pPr marL="457200" indent="-457200">
              <a:lnSpc>
                <a:spcPct val="150000"/>
              </a:lnSpc>
              <a:buFontTx/>
              <a:buAutoNum type="arabicPeriod"/>
              <a:defRPr/>
            </a:pPr>
            <a:r>
              <a:rPr lang="pt-PT" sz="2000" dirty="0">
                <a:solidFill>
                  <a:srgbClr val="001E3F"/>
                </a:solidFill>
                <a:latin typeface="Verdana" panose="020B0604030504040204" pitchFamily="34" charset="0"/>
                <a:ea typeface="Verdana" panose="020B0604030504040204" pitchFamily="34" charset="0"/>
              </a:rPr>
              <a:t>Análise critica </a:t>
            </a:r>
          </a:p>
          <a:p>
            <a:pPr marL="457200" indent="-457200">
              <a:lnSpc>
                <a:spcPct val="150000"/>
              </a:lnSpc>
              <a:buFontTx/>
              <a:buAutoNum type="arabicPeriod"/>
              <a:defRPr/>
            </a:pPr>
            <a:r>
              <a:rPr lang="pt-PT" sz="2000" dirty="0">
                <a:solidFill>
                  <a:srgbClr val="001E3F"/>
                </a:solidFill>
                <a:latin typeface="Verdana" panose="020B0604030504040204" pitchFamily="34" charset="0"/>
                <a:ea typeface="Verdana" panose="020B0604030504040204" pitchFamily="34" charset="0"/>
              </a:rPr>
              <a:t>Referências bibliográficas</a:t>
            </a:r>
          </a:p>
          <a:p>
            <a:pPr marL="457200" indent="-457200">
              <a:lnSpc>
                <a:spcPct val="150000"/>
              </a:lnSpc>
              <a:buFontTx/>
              <a:buAutoNum type="arabicPeriod"/>
              <a:defRPr/>
            </a:pPr>
            <a:endParaRPr lang="pt-PT" sz="2000" dirty="0">
              <a:solidFill>
                <a:srgbClr val="001E3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7434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D6C8387-FFD8-0CD2-5E9F-FFA1A1199A87}"/>
              </a:ext>
            </a:extLst>
          </p:cNvPr>
          <p:cNvPicPr>
            <a:picLocks noChangeAspect="1"/>
          </p:cNvPicPr>
          <p:nvPr/>
        </p:nvPicPr>
        <p:blipFill>
          <a:blip r:embed="rId3"/>
          <a:stretch>
            <a:fillRect/>
          </a:stretch>
        </p:blipFill>
        <p:spPr>
          <a:xfrm>
            <a:off x="9680728" y="5030798"/>
            <a:ext cx="827401" cy="435053"/>
          </a:xfrm>
          <a:prstGeom prst="rect">
            <a:avLst/>
          </a:prstGeom>
        </p:spPr>
      </p:pic>
      <p:grpSp>
        <p:nvGrpSpPr>
          <p:cNvPr id="56" name="Grupo 55"/>
          <p:cNvGrpSpPr/>
          <p:nvPr/>
        </p:nvGrpSpPr>
        <p:grpSpPr>
          <a:xfrm>
            <a:off x="730654" y="339821"/>
            <a:ext cx="10399746" cy="5809157"/>
            <a:chOff x="593494" y="358109"/>
            <a:chExt cx="10399746" cy="5809157"/>
          </a:xfrm>
        </p:grpSpPr>
        <p:grpSp>
          <p:nvGrpSpPr>
            <p:cNvPr id="5" name="Grupo 4"/>
            <p:cNvGrpSpPr/>
            <p:nvPr/>
          </p:nvGrpSpPr>
          <p:grpSpPr>
            <a:xfrm>
              <a:off x="593494" y="358109"/>
              <a:ext cx="10399746" cy="5809157"/>
              <a:chOff x="-960986" y="104057"/>
              <a:chExt cx="10399746" cy="5809157"/>
            </a:xfrm>
          </p:grpSpPr>
          <p:sp>
            <p:nvSpPr>
              <p:cNvPr id="6" name="CaixaDeTexto 5"/>
              <p:cNvSpPr txBox="1"/>
              <p:nvPr/>
            </p:nvSpPr>
            <p:spPr>
              <a:xfrm>
                <a:off x="1347787" y="109715"/>
                <a:ext cx="5972175"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400" b="1" i="0" u="none" strike="noStrike" kern="0" cap="none" spc="0" normalizeH="0" baseline="0" noProof="0" dirty="0">
                    <a:ln>
                      <a:noFill/>
                    </a:ln>
                    <a:solidFill>
                      <a:prstClr val="black"/>
                    </a:solidFill>
                    <a:effectLst/>
                    <a:uLnTx/>
                    <a:uFillTx/>
                  </a:rPr>
                  <a:t>Caso prático inicial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400" b="1" i="0" u="none" strike="noStrike" kern="0" cap="none" spc="0" normalizeH="0" baseline="0" noProof="0" dirty="0">
                    <a:ln>
                      <a:noFill/>
                    </a:ln>
                    <a:solidFill>
                      <a:prstClr val="black"/>
                    </a:solidFill>
                    <a:effectLst/>
                    <a:uLnTx/>
                    <a:uFillTx/>
                  </a:rPr>
                  <a:t>O sistema de ensino 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400" b="1" i="0" u="none" strike="noStrike" kern="0" cap="none" spc="0" normalizeH="0" baseline="0" noProof="0" dirty="0">
                    <a:ln>
                      <a:noFill/>
                    </a:ln>
                    <a:solidFill>
                      <a:prstClr val="black"/>
                    </a:solidFill>
                    <a:effectLst/>
                    <a:uLnTx/>
                    <a:uFillTx/>
                  </a:rPr>
                  <a:t>avaliação de condutores</a:t>
                </a:r>
              </a:p>
            </p:txBody>
          </p:sp>
          <p:sp>
            <p:nvSpPr>
              <p:cNvPr id="7" name="CaixaDeTexto 6"/>
              <p:cNvSpPr txBox="1"/>
              <p:nvPr/>
            </p:nvSpPr>
            <p:spPr>
              <a:xfrm rot="16200000">
                <a:off x="-1764539" y="3010334"/>
                <a:ext cx="1976438"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800" b="0" i="1" u="none" strike="noStrike" kern="0" cap="none" spc="0" normalizeH="0" baseline="0" noProof="0" dirty="0">
                    <a:ln>
                      <a:noFill/>
                    </a:ln>
                    <a:solidFill>
                      <a:srgbClr val="2E6CB8"/>
                    </a:solidFill>
                    <a:effectLst/>
                    <a:uLnTx/>
                    <a:uFillTx/>
                    <a:latin typeface="Arial" charset="0"/>
                    <a:ea typeface="ＭＳ Ｐゴシック" pitchFamily="-111" charset="-128"/>
                  </a:rPr>
                  <a:t>Regulamentação </a:t>
                </a:r>
              </a:p>
            </p:txBody>
          </p:sp>
          <p:grpSp>
            <p:nvGrpSpPr>
              <p:cNvPr id="8" name="Grupo 7"/>
              <p:cNvGrpSpPr/>
              <p:nvPr/>
            </p:nvGrpSpPr>
            <p:grpSpPr>
              <a:xfrm>
                <a:off x="-407327" y="104057"/>
                <a:ext cx="1523985" cy="1308050"/>
                <a:chOff x="-349300" y="1192501"/>
                <a:chExt cx="1523985" cy="1308050"/>
              </a:xfrm>
            </p:grpSpPr>
            <p:sp>
              <p:nvSpPr>
                <p:cNvPr id="47" name="CaixaDeTexto 46"/>
                <p:cNvSpPr txBox="1"/>
                <p:nvPr/>
              </p:nvSpPr>
              <p:spPr>
                <a:xfrm>
                  <a:off x="-349300" y="1192501"/>
                  <a:ext cx="1523985" cy="1308050"/>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400" b="1" i="1" u="none" strike="noStrike" kern="0" cap="none" spc="0" normalizeH="0" baseline="0" noProof="0" dirty="0">
                      <a:ln>
                        <a:noFill/>
                      </a:ln>
                      <a:solidFill>
                        <a:prstClr val="black"/>
                      </a:solidFill>
                      <a:effectLst/>
                      <a:uLnTx/>
                      <a:uFillTx/>
                      <a:latin typeface="Arial" charset="0"/>
                      <a:ea typeface="ＭＳ Ｐゴシック" pitchFamily="-111" charset="-128"/>
                    </a:rPr>
                    <a:t>Política</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EU</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AR</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Governo</a:t>
                  </a:r>
                </a:p>
              </p:txBody>
            </p:sp>
            <p:pic>
              <p:nvPicPr>
                <p:cNvPr id="4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192" y="1531435"/>
                  <a:ext cx="311800" cy="20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98" y="1816648"/>
                  <a:ext cx="661987" cy="25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upo 8"/>
              <p:cNvGrpSpPr/>
              <p:nvPr/>
            </p:nvGrpSpPr>
            <p:grpSpPr>
              <a:xfrm>
                <a:off x="7202509" y="2076077"/>
                <a:ext cx="1473155" cy="3423402"/>
                <a:chOff x="7059634" y="2076077"/>
                <a:chExt cx="1473155" cy="3423402"/>
              </a:xfrm>
            </p:grpSpPr>
            <p:sp>
              <p:nvSpPr>
                <p:cNvPr id="43" name="CaixaDeTexto 42"/>
                <p:cNvSpPr txBox="1"/>
                <p:nvPr/>
              </p:nvSpPr>
              <p:spPr>
                <a:xfrm>
                  <a:off x="7059634" y="2083159"/>
                  <a:ext cx="1473155" cy="3416320"/>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rPr>
                    <a:t>AMT</a:t>
                  </a: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err="1">
                      <a:ln>
                        <a:noFill/>
                      </a:ln>
                      <a:solidFill>
                        <a:prstClr val="black"/>
                      </a:solidFill>
                      <a:effectLst/>
                      <a:uLnTx/>
                      <a:uFillTx/>
                      <a:latin typeface="Arial" charset="0"/>
                      <a:ea typeface="ＭＳ Ｐゴシック" pitchFamily="-111" charset="-128"/>
                    </a:rPr>
                    <a:t>AdC</a:t>
                  </a:r>
                  <a:endPar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r>
                    <a:rPr lang="pt-PT" i="1" kern="0" dirty="0">
                      <a:solidFill>
                        <a:srgbClr val="2E6CB8"/>
                      </a:solidFill>
                      <a:latin typeface="Arial" charset="0"/>
                      <a:ea typeface="ＭＳ Ｐゴシック" pitchFamily="-111" charset="-128"/>
                    </a:rPr>
                    <a:t>Inspeção</a:t>
                  </a:r>
                </a:p>
                <a:p>
                  <a:pPr marL="0" marR="0" lvl="0" indent="0"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rPr>
                    <a:t>ASAE</a:t>
                  </a:r>
                </a:p>
                <a:p>
                  <a:pPr marL="0" marR="0" lvl="0" indent="0" defTabSz="457200" eaLnBrk="1" fontAlgn="base" latinLnBrk="0" hangingPunct="1">
                    <a:lnSpc>
                      <a:spcPct val="100000"/>
                    </a:lnSpc>
                    <a:spcBef>
                      <a:spcPct val="0"/>
                    </a:spcBef>
                    <a:spcAft>
                      <a:spcPct val="0"/>
                    </a:spcAft>
                    <a:buClrTx/>
                    <a:buSzTx/>
                    <a:buFontTx/>
                    <a:buNone/>
                    <a:tabLst/>
                    <a:defRPr/>
                  </a:pPr>
                  <a:r>
                    <a:rPr lang="pt-PT" kern="0" dirty="0">
                      <a:solidFill>
                        <a:prstClr val="black"/>
                      </a:solidFill>
                      <a:latin typeface="Arial" charset="0"/>
                      <a:ea typeface="ＭＳ Ｐゴシック" pitchFamily="-111" charset="-128"/>
                    </a:rPr>
                    <a:t>PSP</a:t>
                  </a:r>
                </a:p>
                <a:p>
                  <a:pPr marL="0" marR="0" lvl="0" indent="0"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rPr>
                    <a:t>GNR</a:t>
                  </a:r>
                </a:p>
              </p:txBody>
            </p:sp>
            <p:pic>
              <p:nvPicPr>
                <p:cNvPr id="44" name="Picture 2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4455"/>
                <a:stretch/>
              </p:blipFill>
              <p:spPr bwMode="auto">
                <a:xfrm>
                  <a:off x="7924800" y="4581376"/>
                  <a:ext cx="244139" cy="27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0034" y="2076077"/>
                  <a:ext cx="489532" cy="40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65" t="4201" r="756" b="11939"/>
                <a:stretch/>
              </p:blipFill>
              <p:spPr bwMode="auto">
                <a:xfrm>
                  <a:off x="7693028" y="3161940"/>
                  <a:ext cx="682679" cy="39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o 9"/>
              <p:cNvGrpSpPr/>
              <p:nvPr/>
            </p:nvGrpSpPr>
            <p:grpSpPr>
              <a:xfrm>
                <a:off x="2240778" y="1639588"/>
                <a:ext cx="4624978" cy="4132224"/>
                <a:chOff x="2284270" y="1406626"/>
                <a:chExt cx="4624978" cy="4132224"/>
              </a:xfrm>
            </p:grpSpPr>
            <p:grpSp>
              <p:nvGrpSpPr>
                <p:cNvPr id="21" name="Grupo 20"/>
                <p:cNvGrpSpPr/>
                <p:nvPr/>
              </p:nvGrpSpPr>
              <p:grpSpPr>
                <a:xfrm>
                  <a:off x="2284270" y="1406626"/>
                  <a:ext cx="4624978" cy="4132224"/>
                  <a:chOff x="1752600" y="1133475"/>
                  <a:chExt cx="5391150" cy="4686300"/>
                </a:xfrm>
              </p:grpSpPr>
              <p:sp>
                <p:nvSpPr>
                  <p:cNvPr id="32" name="Rectângulo 4"/>
                  <p:cNvSpPr/>
                  <p:nvPr/>
                </p:nvSpPr>
                <p:spPr>
                  <a:xfrm>
                    <a:off x="2009776" y="2033586"/>
                    <a:ext cx="1571624" cy="923925"/>
                  </a:xfrm>
                  <a:prstGeom prst="rect">
                    <a:avLst/>
                  </a:prstGeom>
                  <a:solidFill>
                    <a:srgbClr val="CC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a:ln>
                          <a:noFill/>
                        </a:ln>
                        <a:solidFill>
                          <a:prstClr val="white"/>
                        </a:solidFill>
                        <a:effectLst/>
                        <a:uLnTx/>
                        <a:uFillTx/>
                      </a:rPr>
                      <a:t>Ensino da condução </a:t>
                    </a:r>
                  </a:p>
                </p:txBody>
              </p:sp>
              <p:sp>
                <p:nvSpPr>
                  <p:cNvPr id="33" name="Rectângulo 8"/>
                  <p:cNvSpPr/>
                  <p:nvPr/>
                </p:nvSpPr>
                <p:spPr>
                  <a:xfrm>
                    <a:off x="3686176" y="2033585"/>
                    <a:ext cx="1571624" cy="923925"/>
                  </a:xfrm>
                  <a:prstGeom prst="rect">
                    <a:avLst/>
                  </a:prstGeom>
                  <a:solidFill>
                    <a:srgbClr val="7FAC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a:ln>
                          <a:noFill/>
                        </a:ln>
                        <a:solidFill>
                          <a:prstClr val="white"/>
                        </a:solidFill>
                        <a:effectLst/>
                        <a:uLnTx/>
                        <a:uFillTx/>
                      </a:rPr>
                      <a:t>Exames de condução </a:t>
                    </a:r>
                  </a:p>
                </p:txBody>
              </p:sp>
              <p:sp>
                <p:nvSpPr>
                  <p:cNvPr id="34" name="Rectângulo 13"/>
                  <p:cNvSpPr/>
                  <p:nvPr/>
                </p:nvSpPr>
                <p:spPr>
                  <a:xfrm>
                    <a:off x="5362576" y="2033584"/>
                    <a:ext cx="1571624" cy="923925"/>
                  </a:xfrm>
                  <a:prstGeom prst="rect">
                    <a:avLst/>
                  </a:prstGeom>
                  <a:solidFill>
                    <a:srgbClr val="2E6CB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a:ln>
                          <a:noFill/>
                        </a:ln>
                        <a:solidFill>
                          <a:prstClr val="white"/>
                        </a:solidFill>
                        <a:effectLst/>
                        <a:uLnTx/>
                        <a:uFillTx/>
                      </a:rPr>
                      <a:t>Carta de condução </a:t>
                    </a:r>
                  </a:p>
                </p:txBody>
              </p:sp>
              <p:sp>
                <p:nvSpPr>
                  <p:cNvPr id="35" name="Rectângulo arredondado 9"/>
                  <p:cNvSpPr/>
                  <p:nvPr/>
                </p:nvSpPr>
                <p:spPr>
                  <a:xfrm>
                    <a:off x="2009776" y="3162300"/>
                    <a:ext cx="1571624" cy="885825"/>
                  </a:xfrm>
                  <a:prstGeom prst="roundRect">
                    <a:avLst/>
                  </a:prstGeom>
                  <a:solidFill>
                    <a:sysClr val="window" lastClr="FFFFFF">
                      <a:lumMod val="7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1" i="0" u="none" strike="noStrike" kern="0" cap="none" spc="0" normalizeH="0" baseline="0" noProof="0" dirty="0">
                        <a:ln>
                          <a:noFill/>
                        </a:ln>
                        <a:solidFill>
                          <a:prstClr val="black">
                            <a:lumMod val="95000"/>
                            <a:lumOff val="5000"/>
                          </a:prstClr>
                        </a:solidFill>
                        <a:effectLst/>
                        <a:uLnTx/>
                        <a:uFillTx/>
                      </a:rPr>
                      <a:t>Escolas de Condução </a:t>
                    </a:r>
                  </a:p>
                </p:txBody>
              </p:sp>
              <p:sp>
                <p:nvSpPr>
                  <p:cNvPr id="36" name="Rectângulo arredondado 18"/>
                  <p:cNvSpPr/>
                  <p:nvPr/>
                </p:nvSpPr>
                <p:spPr>
                  <a:xfrm>
                    <a:off x="3686176" y="3162300"/>
                    <a:ext cx="1571624" cy="885825"/>
                  </a:xfrm>
                  <a:prstGeom prst="roundRect">
                    <a:avLst/>
                  </a:prstGeom>
                  <a:solidFill>
                    <a:sysClr val="window" lastClr="FFFFFF">
                      <a:lumMod val="7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1" i="0" u="none" strike="noStrike" kern="0" cap="none" spc="0" normalizeH="0" baseline="0" noProof="0" dirty="0">
                        <a:ln>
                          <a:noFill/>
                        </a:ln>
                        <a:solidFill>
                          <a:prstClr val="black">
                            <a:lumMod val="95000"/>
                            <a:lumOff val="5000"/>
                          </a:prstClr>
                        </a:solidFill>
                        <a:effectLst/>
                        <a:uLnTx/>
                        <a:uFillTx/>
                      </a:rPr>
                      <a:t>Centros de Exame</a:t>
                    </a:r>
                  </a:p>
                </p:txBody>
              </p:sp>
              <p:sp>
                <p:nvSpPr>
                  <p:cNvPr id="37" name="Rectângulo arredondado 20"/>
                  <p:cNvSpPr/>
                  <p:nvPr/>
                </p:nvSpPr>
                <p:spPr>
                  <a:xfrm>
                    <a:off x="1995488" y="4200525"/>
                    <a:ext cx="1571624" cy="885825"/>
                  </a:xfrm>
                  <a:prstGeom prst="roundRect">
                    <a:avLst/>
                  </a:prstGeom>
                  <a:solidFill>
                    <a:sysClr val="window" lastClr="FFFFFF">
                      <a:lumMod val="9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600" b="1" i="0" u="none" strike="noStrike" kern="0" cap="none" spc="0" normalizeH="0" baseline="0" noProof="0" dirty="0">
                        <a:ln>
                          <a:noFill/>
                        </a:ln>
                        <a:solidFill>
                          <a:prstClr val="black">
                            <a:lumMod val="95000"/>
                            <a:lumOff val="5000"/>
                          </a:prstClr>
                        </a:solidFill>
                        <a:effectLst/>
                        <a:uLnTx/>
                        <a:uFillTx/>
                      </a:rPr>
                      <a:t>Instrutores</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600" b="1" i="0" u="none" strike="noStrike" kern="0" cap="none" spc="0" normalizeH="0" baseline="0" noProof="0" dirty="0" err="1">
                        <a:ln>
                          <a:noFill/>
                        </a:ln>
                        <a:solidFill>
                          <a:prstClr val="black">
                            <a:lumMod val="95000"/>
                            <a:lumOff val="5000"/>
                          </a:prstClr>
                        </a:solidFill>
                        <a:effectLst/>
                        <a:uLnTx/>
                        <a:uFillTx/>
                      </a:rPr>
                      <a:t>Diretores</a:t>
                    </a:r>
                    <a:r>
                      <a:rPr kumimoji="0" lang="pt-PT" sz="1600" b="1" i="0" u="none" strike="noStrike" kern="0" cap="none" spc="0" normalizeH="0" baseline="0" noProof="0" dirty="0">
                        <a:ln>
                          <a:noFill/>
                        </a:ln>
                        <a:solidFill>
                          <a:prstClr val="black">
                            <a:lumMod val="95000"/>
                            <a:lumOff val="5000"/>
                          </a:prstClr>
                        </a:solidFill>
                        <a:effectLst/>
                        <a:uLnTx/>
                        <a:uFillTx/>
                      </a:rPr>
                      <a:t> EC</a:t>
                    </a:r>
                  </a:p>
                </p:txBody>
              </p:sp>
              <p:sp>
                <p:nvSpPr>
                  <p:cNvPr id="38" name="Rectângulo arredondado 21"/>
                  <p:cNvSpPr/>
                  <p:nvPr/>
                </p:nvSpPr>
                <p:spPr>
                  <a:xfrm>
                    <a:off x="3705225" y="4200525"/>
                    <a:ext cx="1571624" cy="885825"/>
                  </a:xfrm>
                  <a:prstGeom prst="roundRect">
                    <a:avLst/>
                  </a:prstGeom>
                  <a:solidFill>
                    <a:sysClr val="window" lastClr="FFFFFF">
                      <a:lumMod val="9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400" b="1" i="0" u="none" strike="noStrike" kern="0" cap="none" spc="0" normalizeH="0" baseline="0" noProof="0" dirty="0">
                        <a:ln>
                          <a:noFill/>
                        </a:ln>
                        <a:solidFill>
                          <a:prstClr val="black">
                            <a:lumMod val="95000"/>
                            <a:lumOff val="5000"/>
                          </a:prstClr>
                        </a:solidFill>
                        <a:effectLst/>
                        <a:uLnTx/>
                        <a:uFillTx/>
                      </a:rPr>
                      <a:t>Examinadores</a:t>
                    </a:r>
                  </a:p>
                </p:txBody>
              </p:sp>
              <p:sp>
                <p:nvSpPr>
                  <p:cNvPr id="39" name="Rectângulo arredondado 14"/>
                  <p:cNvSpPr/>
                  <p:nvPr/>
                </p:nvSpPr>
                <p:spPr>
                  <a:xfrm>
                    <a:off x="1995488" y="5205412"/>
                    <a:ext cx="3281362" cy="330277"/>
                  </a:xfrm>
                  <a:prstGeom prst="roundRect">
                    <a:avLst/>
                  </a:prstGeom>
                  <a:solidFill>
                    <a:sysClr val="window" lastClr="FFFFFF">
                      <a:lumMod val="7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1" i="0" u="none" strike="noStrike" kern="0" cap="none" spc="0" normalizeH="0" baseline="0" noProof="0" dirty="0">
                        <a:ln>
                          <a:noFill/>
                        </a:ln>
                        <a:solidFill>
                          <a:prstClr val="black">
                            <a:lumMod val="95000"/>
                            <a:lumOff val="5000"/>
                          </a:prstClr>
                        </a:solidFill>
                        <a:effectLst/>
                        <a:uLnTx/>
                        <a:uFillTx/>
                      </a:rPr>
                      <a:t>Entidades  formadoras</a:t>
                    </a:r>
                  </a:p>
                </p:txBody>
              </p:sp>
              <p:sp>
                <p:nvSpPr>
                  <p:cNvPr id="40" name="Rectângulo arredondado 25"/>
                  <p:cNvSpPr/>
                  <p:nvPr/>
                </p:nvSpPr>
                <p:spPr>
                  <a:xfrm>
                    <a:off x="2009776" y="1419225"/>
                    <a:ext cx="3278982" cy="369094"/>
                  </a:xfrm>
                  <a:prstGeom prst="roundRect">
                    <a:avLst/>
                  </a:prstGeom>
                  <a:solidFill>
                    <a:sysClr val="window" lastClr="FFFFFF">
                      <a:lumMod val="7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1" i="0" u="none" strike="noStrike" kern="0" cap="none" spc="0" normalizeH="0" baseline="0" noProof="0" dirty="0">
                        <a:ln>
                          <a:noFill/>
                        </a:ln>
                        <a:solidFill>
                          <a:prstClr val="black">
                            <a:lumMod val="95000"/>
                            <a:lumOff val="5000"/>
                          </a:prstClr>
                        </a:solidFill>
                        <a:effectLst/>
                        <a:uLnTx/>
                        <a:uFillTx/>
                      </a:rPr>
                      <a:t>Candidato a Condutor </a:t>
                    </a:r>
                  </a:p>
                </p:txBody>
              </p:sp>
              <p:sp>
                <p:nvSpPr>
                  <p:cNvPr id="41" name="Rectângulo arredondado 26"/>
                  <p:cNvSpPr/>
                  <p:nvPr/>
                </p:nvSpPr>
                <p:spPr>
                  <a:xfrm>
                    <a:off x="5288758" y="1419225"/>
                    <a:ext cx="1616868" cy="369094"/>
                  </a:xfrm>
                  <a:prstGeom prst="roundRect">
                    <a:avLst/>
                  </a:prstGeom>
                  <a:solidFill>
                    <a:sysClr val="window" lastClr="FFFFFF">
                      <a:lumMod val="7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1" i="0" u="none" strike="noStrike" kern="0" cap="none" spc="0" normalizeH="0" baseline="0" noProof="0" dirty="0">
                        <a:ln>
                          <a:noFill/>
                        </a:ln>
                        <a:solidFill>
                          <a:prstClr val="black">
                            <a:lumMod val="95000"/>
                            <a:lumOff val="5000"/>
                          </a:prstClr>
                        </a:solidFill>
                        <a:effectLst/>
                        <a:uLnTx/>
                        <a:uFillTx/>
                      </a:rPr>
                      <a:t>Condutor </a:t>
                    </a:r>
                  </a:p>
                </p:txBody>
              </p:sp>
              <p:sp>
                <p:nvSpPr>
                  <p:cNvPr id="42" name="Rectângulo 10"/>
                  <p:cNvSpPr/>
                  <p:nvPr/>
                </p:nvSpPr>
                <p:spPr>
                  <a:xfrm>
                    <a:off x="1752600" y="1133475"/>
                    <a:ext cx="5391150" cy="4686300"/>
                  </a:xfrm>
                  <a:prstGeom prst="rect">
                    <a:avLst/>
                  </a:prstGeom>
                  <a:noFill/>
                  <a:ln w="2540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a:ln>
                        <a:noFill/>
                      </a:ln>
                      <a:solidFill>
                        <a:prstClr val="white"/>
                      </a:solidFill>
                      <a:effectLst/>
                      <a:uLnTx/>
                      <a:uFillTx/>
                    </a:endParaRPr>
                  </a:p>
                </p:txBody>
              </p:sp>
            </p:grpSp>
            <p:sp>
              <p:nvSpPr>
                <p:cNvPr id="22" name="CaixaDeTexto 21"/>
                <p:cNvSpPr txBox="1"/>
                <p:nvPr/>
              </p:nvSpPr>
              <p:spPr>
                <a:xfrm>
                  <a:off x="5429250" y="3267000"/>
                  <a:ext cx="1247775" cy="307777"/>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Revalidação</a:t>
                  </a:r>
                </a:p>
              </p:txBody>
            </p:sp>
            <p:cxnSp>
              <p:nvCxnSpPr>
                <p:cNvPr id="23" name="Conexão recta 6145"/>
                <p:cNvCxnSpPr>
                  <a:cxnSpLocks/>
                </p:cNvCxnSpPr>
                <p:nvPr/>
              </p:nvCxnSpPr>
              <p:spPr>
                <a:xfrm flipH="1">
                  <a:off x="5572125" y="3677823"/>
                  <a:ext cx="14286" cy="143478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 name="Conexão recta unidireccional 6148"/>
                <p:cNvCxnSpPr/>
                <p:nvPr/>
              </p:nvCxnSpPr>
              <p:spPr>
                <a:xfrm>
                  <a:off x="5586411" y="5095267"/>
                  <a:ext cx="25717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5" name="Conexão recta unidireccional 54"/>
                <p:cNvCxnSpPr/>
                <p:nvPr/>
              </p:nvCxnSpPr>
              <p:spPr>
                <a:xfrm>
                  <a:off x="5581650" y="4145082"/>
                  <a:ext cx="25717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6" name="Conexão recta unidireccional 55"/>
                <p:cNvCxnSpPr/>
                <p:nvPr/>
              </p:nvCxnSpPr>
              <p:spPr>
                <a:xfrm>
                  <a:off x="5581650" y="4535607"/>
                  <a:ext cx="25717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pic>
              <p:nvPicPr>
                <p:cNvPr id="27" name="Picture 2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63251" b="83870"/>
                <a:stretch/>
              </p:blipFill>
              <p:spPr bwMode="auto">
                <a:xfrm>
                  <a:off x="5727299" y="3507014"/>
                  <a:ext cx="1181949" cy="388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Conexão recta unidireccional 56"/>
                <p:cNvCxnSpPr/>
                <p:nvPr/>
              </p:nvCxnSpPr>
              <p:spPr>
                <a:xfrm>
                  <a:off x="5578508" y="3677823"/>
                  <a:ext cx="25717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0" name="CaixaDeTexto 29"/>
                <p:cNvSpPr txBox="1"/>
                <p:nvPr/>
              </p:nvSpPr>
              <p:spPr>
                <a:xfrm>
                  <a:off x="5781675" y="4417296"/>
                  <a:ext cx="895350" cy="430887"/>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100" b="0" i="0" u="none" strike="noStrike" kern="0" cap="none" spc="0" normalizeH="0" baseline="0" noProof="0" dirty="0">
                      <a:ln>
                        <a:noFill/>
                      </a:ln>
                      <a:solidFill>
                        <a:prstClr val="black"/>
                      </a:solidFill>
                      <a:effectLst/>
                      <a:uLnTx/>
                      <a:uFillTx/>
                      <a:latin typeface="Arial" charset="0"/>
                      <a:ea typeface="ＭＳ Ｐゴシック" pitchFamily="-111" charset="-128"/>
                    </a:rPr>
                    <a:t>Parceiros</a:t>
                  </a:r>
                </a:p>
                <a:p>
                  <a:pPr marL="0" marR="0" lvl="0" indent="0" defTabSz="457200" eaLnBrk="1" fontAlgn="base" latinLnBrk="0" hangingPunct="1">
                    <a:lnSpc>
                      <a:spcPct val="100000"/>
                    </a:lnSpc>
                    <a:spcBef>
                      <a:spcPct val="0"/>
                    </a:spcBef>
                    <a:spcAft>
                      <a:spcPct val="0"/>
                    </a:spcAft>
                    <a:buClrTx/>
                    <a:buSzTx/>
                    <a:buFontTx/>
                    <a:buNone/>
                    <a:tabLst/>
                    <a:defRPr/>
                  </a:pPr>
                  <a:r>
                    <a:rPr kumimoji="0" lang="pt-PT" sz="1100" b="0" i="1" u="none" strike="noStrike" kern="0" cap="none" spc="0" normalizeH="0" baseline="0" noProof="0" dirty="0" err="1">
                      <a:ln>
                        <a:noFill/>
                      </a:ln>
                      <a:solidFill>
                        <a:prstClr val="black"/>
                      </a:solidFill>
                      <a:effectLst/>
                      <a:uLnTx/>
                      <a:uFillTx/>
                      <a:latin typeface="Arial" charset="0"/>
                      <a:ea typeface="ＭＳ Ｐゴシック" pitchFamily="-111" charset="-128"/>
                    </a:rPr>
                    <a:t>EC’s</a:t>
                  </a:r>
                  <a:r>
                    <a:rPr kumimoji="0" lang="pt-PT" sz="1100" b="0" i="1" u="none" strike="noStrike" kern="0" cap="none" spc="0" normalizeH="0" baseline="0" noProof="0" dirty="0">
                      <a:ln>
                        <a:noFill/>
                      </a:ln>
                      <a:solidFill>
                        <a:prstClr val="black"/>
                      </a:solidFill>
                      <a:effectLst/>
                      <a:uLnTx/>
                      <a:uFillTx/>
                      <a:latin typeface="Arial" charset="0"/>
                      <a:ea typeface="ＭＳ Ｐゴシック" pitchFamily="-111" charset="-128"/>
                    </a:rPr>
                    <a:t>; CTT </a:t>
                  </a:r>
                </a:p>
              </p:txBody>
            </p:sp>
            <p:sp>
              <p:nvSpPr>
                <p:cNvPr id="31" name="CaixaDeTexto 30"/>
                <p:cNvSpPr txBox="1"/>
                <p:nvPr/>
              </p:nvSpPr>
              <p:spPr>
                <a:xfrm>
                  <a:off x="5781675" y="4961917"/>
                  <a:ext cx="895350" cy="430887"/>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100" b="0" i="0" u="none" strike="noStrike" kern="0" cap="none" spc="0" normalizeH="0" baseline="0" noProof="0" dirty="0">
                      <a:ln>
                        <a:noFill/>
                      </a:ln>
                      <a:solidFill>
                        <a:prstClr val="black"/>
                      </a:solidFill>
                      <a:effectLst/>
                      <a:uLnTx/>
                      <a:uFillTx/>
                      <a:latin typeface="Arial" charset="0"/>
                      <a:ea typeface="ＭＳ Ｐゴシック" pitchFamily="-111" charset="-128"/>
                    </a:rPr>
                    <a:t>Balcões do IMT</a:t>
                  </a:r>
                </a:p>
              </p:txBody>
            </p:sp>
          </p:grpSp>
          <p:sp>
            <p:nvSpPr>
              <p:cNvPr id="11" name="CaixaDeTexto 10"/>
              <p:cNvSpPr txBox="1"/>
              <p:nvPr/>
            </p:nvSpPr>
            <p:spPr>
              <a:xfrm>
                <a:off x="-258477" y="1767399"/>
                <a:ext cx="1476110" cy="4145815"/>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400" b="1" i="1" u="none" strike="noStrike" kern="0" cap="none" spc="0" normalizeH="0" baseline="0" noProof="0" dirty="0">
                    <a:ln>
                      <a:noFill/>
                    </a:ln>
                    <a:solidFill>
                      <a:prstClr val="black"/>
                    </a:solidFill>
                    <a:effectLst/>
                    <a:uLnTx/>
                    <a:uFillTx/>
                    <a:latin typeface="Arial" charset="0"/>
                    <a:ea typeface="ＭＳ Ｐゴシック" pitchFamily="-111" charset="-128"/>
                  </a:rPr>
                  <a:t>Administrativa</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IMT, IP</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ANSR</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ACT</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DGC</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DGS</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SPMS</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DGADR </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DGERT</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ANQEP</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AT</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SEG Social</a:t>
                </a:r>
              </a:p>
              <a:p>
                <a:pPr marL="0" marR="0" lvl="0" indent="0" defTabSz="457200" eaLnBrk="1" fontAlgn="base" latinLnBrk="0" hangingPunct="1">
                  <a:lnSpc>
                    <a:spcPct val="150000"/>
                  </a:lnSpc>
                  <a:spcBef>
                    <a:spcPct val="0"/>
                  </a:spcBef>
                  <a:spcAft>
                    <a:spcPct val="0"/>
                  </a:spcAft>
                  <a:buClrTx/>
                  <a:buSzTx/>
                  <a:buFontTx/>
                  <a:buNone/>
                  <a:tabLst/>
                  <a:defRPr/>
                </a:pPr>
                <a:r>
                  <a:rPr lang="pt-PT" sz="1400" kern="0" dirty="0">
                    <a:solidFill>
                      <a:prstClr val="black"/>
                    </a:solidFill>
                    <a:latin typeface="Arial" charset="0"/>
                    <a:ea typeface="ＭＳ Ｐゴシック" pitchFamily="-111" charset="-128"/>
                  </a:rPr>
                  <a:t>AMA</a:t>
                </a:r>
                <a:endPar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endParaRPr>
              </a:p>
            </p:txBody>
          </p:sp>
          <p:pic>
            <p:nvPicPr>
              <p:cNvPr id="12" name="Picture 1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45622"/>
              <a:stretch/>
            </p:blipFill>
            <p:spPr bwMode="auto">
              <a:xfrm>
                <a:off x="565438" y="2129942"/>
                <a:ext cx="551220" cy="29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7"/>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64308"/>
              <a:stretch/>
            </p:blipFill>
            <p:spPr bwMode="auto">
              <a:xfrm>
                <a:off x="414965" y="3041070"/>
                <a:ext cx="585024" cy="27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9193" y="2819303"/>
                <a:ext cx="509587" cy="1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52" y="3445750"/>
                <a:ext cx="590550" cy="20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8502" y="3756730"/>
                <a:ext cx="869075" cy="18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6081" y="2445851"/>
                <a:ext cx="550813" cy="25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aixaDeTexto 17"/>
              <p:cNvSpPr txBox="1"/>
              <p:nvPr/>
            </p:nvSpPr>
            <p:spPr>
              <a:xfrm rot="5400000">
                <a:off x="7898173" y="2740994"/>
                <a:ext cx="1531506"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800" b="0" i="1" u="none" strike="noStrike" kern="0" cap="none" spc="0" normalizeH="0" baseline="0" noProof="0" dirty="0">
                    <a:ln>
                      <a:noFill/>
                    </a:ln>
                    <a:solidFill>
                      <a:srgbClr val="2E6CB8"/>
                    </a:solidFill>
                    <a:effectLst/>
                    <a:uLnTx/>
                    <a:uFillTx/>
                    <a:latin typeface="Arial" charset="0"/>
                    <a:ea typeface="ＭＳ Ｐゴシック" pitchFamily="-111" charset="-128"/>
                  </a:rPr>
                  <a:t>Regulação </a:t>
                </a:r>
              </a:p>
            </p:txBody>
          </p:sp>
          <p:sp>
            <p:nvSpPr>
              <p:cNvPr id="19" name="CaixaDeTexto 18"/>
              <p:cNvSpPr txBox="1"/>
              <p:nvPr/>
            </p:nvSpPr>
            <p:spPr>
              <a:xfrm>
                <a:off x="7878470" y="222404"/>
                <a:ext cx="1523985" cy="63094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400" b="1" i="1" u="none" strike="noStrike" kern="0" cap="none" spc="0" normalizeH="0" baseline="0" noProof="0" dirty="0">
                    <a:ln>
                      <a:noFill/>
                    </a:ln>
                    <a:solidFill>
                      <a:prstClr val="black"/>
                    </a:solidFill>
                    <a:effectLst/>
                    <a:uLnTx/>
                    <a:uFillTx/>
                    <a:latin typeface="Arial" charset="0"/>
                    <a:ea typeface="ＭＳ Ｐゴシック" pitchFamily="-111" charset="-128"/>
                  </a:rPr>
                  <a:t>Jurisdicional</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rPr>
                  <a:t>Tribunais</a:t>
                </a:r>
              </a:p>
            </p:txBody>
          </p:sp>
          <p:pic>
            <p:nvPicPr>
              <p:cNvPr id="20" name="Imagem 19"/>
              <p:cNvPicPr>
                <a:picLocks noChangeAspect="1"/>
              </p:cNvPicPr>
              <p:nvPr/>
            </p:nvPicPr>
            <p:blipFill>
              <a:blip r:embed="rId16"/>
              <a:stretch>
                <a:fillRect/>
              </a:stretch>
            </p:blipFill>
            <p:spPr>
              <a:xfrm>
                <a:off x="8825129" y="537875"/>
                <a:ext cx="613631" cy="495814"/>
              </a:xfrm>
              <a:prstGeom prst="rect">
                <a:avLst/>
              </a:prstGeom>
            </p:spPr>
          </p:pic>
        </p:grpSp>
        <p:pic>
          <p:nvPicPr>
            <p:cNvPr id="51" name="Imagem 50"/>
            <p:cNvPicPr>
              <a:picLocks noChangeAspect="1"/>
            </p:cNvPicPr>
            <p:nvPr/>
          </p:nvPicPr>
          <p:blipFill>
            <a:blip r:embed="rId17"/>
            <a:stretch>
              <a:fillRect/>
            </a:stretch>
          </p:blipFill>
          <p:spPr>
            <a:xfrm>
              <a:off x="2275137" y="4651969"/>
              <a:ext cx="509432" cy="203773"/>
            </a:xfrm>
            <a:prstGeom prst="rect">
              <a:avLst/>
            </a:prstGeom>
          </p:spPr>
        </p:pic>
        <p:pic>
          <p:nvPicPr>
            <p:cNvPr id="52" name="Imagem 51"/>
            <p:cNvPicPr>
              <a:picLocks noChangeAspect="1"/>
            </p:cNvPicPr>
            <p:nvPr/>
          </p:nvPicPr>
          <p:blipFill>
            <a:blip r:embed="rId18"/>
            <a:stretch>
              <a:fillRect/>
            </a:stretch>
          </p:blipFill>
          <p:spPr>
            <a:xfrm>
              <a:off x="2051386" y="5304116"/>
              <a:ext cx="720080" cy="220779"/>
            </a:xfrm>
            <a:prstGeom prst="rect">
              <a:avLst/>
            </a:prstGeom>
          </p:spPr>
        </p:pic>
        <p:pic>
          <p:nvPicPr>
            <p:cNvPr id="53" name="Imagem 52"/>
            <p:cNvPicPr>
              <a:picLocks noChangeAspect="1"/>
            </p:cNvPicPr>
            <p:nvPr/>
          </p:nvPicPr>
          <p:blipFill>
            <a:blip r:embed="rId19"/>
            <a:stretch>
              <a:fillRect/>
            </a:stretch>
          </p:blipFill>
          <p:spPr>
            <a:xfrm>
              <a:off x="2555385" y="5557770"/>
              <a:ext cx="396672" cy="294305"/>
            </a:xfrm>
            <a:prstGeom prst="rect">
              <a:avLst/>
            </a:prstGeom>
          </p:spPr>
        </p:pic>
        <p:pic>
          <p:nvPicPr>
            <p:cNvPr id="54" name="Picture 28"/>
            <p:cNvPicPr>
              <a:picLocks noChangeAspect="1" noChangeArrowheads="1"/>
            </p:cNvPicPr>
            <p:nvPr/>
          </p:nvPicPr>
          <p:blipFill rotWithShape="1">
            <a:blip r:embed="rId20">
              <a:extLst>
                <a:ext uri="{28A0092B-C50C-407E-A947-70E740481C1C}">
                  <a14:useLocalDpi xmlns:a14="http://schemas.microsoft.com/office/drawing/2010/main" val="0"/>
                </a:ext>
              </a:extLst>
            </a:blip>
            <a:srcRect t="24785" r="59646" b="21431"/>
            <a:stretch/>
          </p:blipFill>
          <p:spPr bwMode="auto">
            <a:xfrm>
              <a:off x="2178936" y="4250361"/>
              <a:ext cx="557434" cy="365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Imagem 54"/>
            <p:cNvPicPr>
              <a:picLocks noChangeAspect="1"/>
            </p:cNvPicPr>
            <p:nvPr/>
          </p:nvPicPr>
          <p:blipFill>
            <a:blip r:embed="rId21"/>
            <a:stretch>
              <a:fillRect/>
            </a:stretch>
          </p:blipFill>
          <p:spPr>
            <a:xfrm>
              <a:off x="2189017" y="4950605"/>
              <a:ext cx="587631" cy="254640"/>
            </a:xfrm>
            <a:prstGeom prst="rect">
              <a:avLst/>
            </a:prstGeom>
          </p:spPr>
        </p:pic>
      </p:grpSp>
      <p:pic>
        <p:nvPicPr>
          <p:cNvPr id="2" name="Imagem 1">
            <a:extLst>
              <a:ext uri="{FF2B5EF4-FFF2-40B4-BE49-F238E27FC236}">
                <a16:creationId xmlns:a16="http://schemas.microsoft.com/office/drawing/2014/main" id="{EE05BE84-F9D7-761A-4039-8BA54EFF53D0}"/>
              </a:ext>
            </a:extLst>
          </p:cNvPr>
          <p:cNvPicPr>
            <a:picLocks noChangeAspect="1"/>
          </p:cNvPicPr>
          <p:nvPr/>
        </p:nvPicPr>
        <p:blipFill>
          <a:blip r:embed="rId22"/>
          <a:stretch>
            <a:fillRect/>
          </a:stretch>
        </p:blipFill>
        <p:spPr>
          <a:xfrm>
            <a:off x="2070143" y="1273179"/>
            <a:ext cx="853719" cy="412322"/>
          </a:xfrm>
          <a:prstGeom prst="rect">
            <a:avLst/>
          </a:prstGeom>
        </p:spPr>
      </p:pic>
      <p:pic>
        <p:nvPicPr>
          <p:cNvPr id="4" name="Imagem 3">
            <a:extLst>
              <a:ext uri="{FF2B5EF4-FFF2-40B4-BE49-F238E27FC236}">
                <a16:creationId xmlns:a16="http://schemas.microsoft.com/office/drawing/2014/main" id="{229EDAA1-9A21-E8C4-DA1A-FAF46AE18744}"/>
              </a:ext>
            </a:extLst>
          </p:cNvPr>
          <p:cNvPicPr>
            <a:picLocks noChangeAspect="1"/>
          </p:cNvPicPr>
          <p:nvPr/>
        </p:nvPicPr>
        <p:blipFill>
          <a:blip r:embed="rId23"/>
          <a:stretch>
            <a:fillRect/>
          </a:stretch>
        </p:blipFill>
        <p:spPr>
          <a:xfrm>
            <a:off x="9644409" y="5384323"/>
            <a:ext cx="539573" cy="323744"/>
          </a:xfrm>
          <a:prstGeom prst="rect">
            <a:avLst/>
          </a:prstGeom>
        </p:spPr>
      </p:pic>
      <p:pic>
        <p:nvPicPr>
          <p:cNvPr id="50" name="Imagem 49">
            <a:extLst>
              <a:ext uri="{FF2B5EF4-FFF2-40B4-BE49-F238E27FC236}">
                <a16:creationId xmlns:a16="http://schemas.microsoft.com/office/drawing/2014/main" id="{774B3473-5158-5DCE-4EB6-975A7D1DB57B}"/>
              </a:ext>
            </a:extLst>
          </p:cNvPr>
          <p:cNvPicPr>
            <a:picLocks noChangeAspect="1"/>
          </p:cNvPicPr>
          <p:nvPr/>
        </p:nvPicPr>
        <p:blipFill>
          <a:blip r:embed="rId24"/>
          <a:stretch>
            <a:fillRect/>
          </a:stretch>
        </p:blipFill>
        <p:spPr>
          <a:xfrm>
            <a:off x="7501076" y="4219630"/>
            <a:ext cx="956091" cy="636235"/>
          </a:xfrm>
          <a:prstGeom prst="rect">
            <a:avLst/>
          </a:prstGeom>
        </p:spPr>
      </p:pic>
      <p:pic>
        <p:nvPicPr>
          <p:cNvPr id="59" name="Imagem 58">
            <a:extLst>
              <a:ext uri="{FF2B5EF4-FFF2-40B4-BE49-F238E27FC236}">
                <a16:creationId xmlns:a16="http://schemas.microsoft.com/office/drawing/2014/main" id="{FBF69089-1EDF-0557-8146-00A5BD30A855}"/>
              </a:ext>
            </a:extLst>
          </p:cNvPr>
          <p:cNvPicPr>
            <a:picLocks noChangeAspect="1"/>
          </p:cNvPicPr>
          <p:nvPr/>
        </p:nvPicPr>
        <p:blipFill>
          <a:blip r:embed="rId25"/>
          <a:stretch>
            <a:fillRect/>
          </a:stretch>
        </p:blipFill>
        <p:spPr>
          <a:xfrm>
            <a:off x="2070143" y="5821820"/>
            <a:ext cx="897465" cy="471893"/>
          </a:xfrm>
          <a:prstGeom prst="rect">
            <a:avLst/>
          </a:prstGeom>
        </p:spPr>
      </p:pic>
    </p:spTree>
    <p:extLst>
      <p:ext uri="{BB962C8B-B14F-4D97-AF65-F5344CB8AC3E}">
        <p14:creationId xmlns:p14="http://schemas.microsoft.com/office/powerpoint/2010/main" val="237863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1EA8CB-FF50-4127-58AD-2C1E0E15732A}"/>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92B1694E-D547-A46E-C1B5-39BD9E8139F6}"/>
              </a:ext>
            </a:extLst>
          </p:cNvPr>
          <p:cNvGrpSpPr/>
          <p:nvPr/>
        </p:nvGrpSpPr>
        <p:grpSpPr>
          <a:xfrm>
            <a:off x="661382" y="27560"/>
            <a:ext cx="10399746" cy="5777764"/>
            <a:chOff x="-960986" y="-166640"/>
            <a:chExt cx="10399746" cy="5777764"/>
          </a:xfrm>
        </p:grpSpPr>
        <p:sp>
          <p:nvSpPr>
            <p:cNvPr id="6" name="CaixaDeTexto 5">
              <a:extLst>
                <a:ext uri="{FF2B5EF4-FFF2-40B4-BE49-F238E27FC236}">
                  <a16:creationId xmlns:a16="http://schemas.microsoft.com/office/drawing/2014/main" id="{423073DF-BA5F-FC9F-959A-7A1A88CCA60F}"/>
                </a:ext>
              </a:extLst>
            </p:cNvPr>
            <p:cNvSpPr txBox="1"/>
            <p:nvPr/>
          </p:nvSpPr>
          <p:spPr>
            <a:xfrm>
              <a:off x="1265557" y="-166640"/>
              <a:ext cx="597217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2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PT" sz="2400" b="1" kern="0" dirty="0">
                  <a:solidFill>
                    <a:prstClr val="black"/>
                  </a:solidFill>
                  <a:latin typeface="Calibri" panose="020F0502020204030204"/>
                </a:rPr>
                <a:t>Exercício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400" b="1" i="0" u="none" strike="noStrike" kern="0" cap="none" spc="0" normalizeH="0" baseline="0" noProof="0" dirty="0">
                  <a:ln>
                    <a:noFill/>
                  </a:ln>
                  <a:solidFill>
                    <a:prstClr val="black"/>
                  </a:solidFill>
                  <a:effectLst/>
                  <a:uLnTx/>
                  <a:uFillTx/>
                  <a:latin typeface="Calibri" panose="020F0502020204030204"/>
                  <a:ea typeface="+mn-ea"/>
                  <a:cs typeface="+mn-cs"/>
                </a:rPr>
                <a:t>Atividade?????</a:t>
              </a:r>
            </a:p>
          </p:txBody>
        </p:sp>
        <p:sp>
          <p:nvSpPr>
            <p:cNvPr id="7" name="CaixaDeTexto 6">
              <a:extLst>
                <a:ext uri="{FF2B5EF4-FFF2-40B4-BE49-F238E27FC236}">
                  <a16:creationId xmlns:a16="http://schemas.microsoft.com/office/drawing/2014/main" id="{79D41B41-0C54-81BA-E87B-6C1A69FDB6FC}"/>
                </a:ext>
              </a:extLst>
            </p:cNvPr>
            <p:cNvSpPr txBox="1"/>
            <p:nvPr/>
          </p:nvSpPr>
          <p:spPr>
            <a:xfrm rot="16200000">
              <a:off x="-1764539" y="3010334"/>
              <a:ext cx="1976438"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t-PT" sz="1800" b="0" i="1" u="none" strike="noStrike" kern="0" cap="none" spc="0" normalizeH="0" baseline="0" noProof="0" dirty="0">
                  <a:ln>
                    <a:noFill/>
                  </a:ln>
                  <a:solidFill>
                    <a:srgbClr val="2E6CB8"/>
                  </a:solidFill>
                  <a:effectLst/>
                  <a:uLnTx/>
                  <a:uFillTx/>
                  <a:latin typeface="Arial" charset="0"/>
                  <a:ea typeface="ＭＳ Ｐゴシック" pitchFamily="-111" charset="-128"/>
                  <a:cs typeface="+mn-cs"/>
                </a:rPr>
                <a:t>Regulamentação </a:t>
              </a:r>
            </a:p>
          </p:txBody>
        </p:sp>
        <p:sp>
          <p:nvSpPr>
            <p:cNvPr id="47" name="CaixaDeTexto 46">
              <a:extLst>
                <a:ext uri="{FF2B5EF4-FFF2-40B4-BE49-F238E27FC236}">
                  <a16:creationId xmlns:a16="http://schemas.microsoft.com/office/drawing/2014/main" id="{84CAE933-11A1-16B7-6E7E-3905CE8CD30A}"/>
                </a:ext>
              </a:extLst>
            </p:cNvPr>
            <p:cNvSpPr txBox="1"/>
            <p:nvPr/>
          </p:nvSpPr>
          <p:spPr>
            <a:xfrm>
              <a:off x="-407327" y="104057"/>
              <a:ext cx="1523985" cy="59099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t-PT" sz="1400" b="1" i="1" u="none" strike="noStrike" kern="0" cap="none" spc="0" normalizeH="0" baseline="0" noProof="0" dirty="0">
                  <a:ln>
                    <a:noFill/>
                  </a:ln>
                  <a:solidFill>
                    <a:prstClr val="black"/>
                  </a:solidFill>
                  <a:effectLst/>
                  <a:uLnTx/>
                  <a:uFillTx/>
                  <a:latin typeface="Arial" charset="0"/>
                  <a:ea typeface="ＭＳ Ｐゴシック" pitchFamily="-111" charset="-128"/>
                  <a:cs typeface="+mn-cs"/>
                </a:rPr>
                <a:t>Política</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cs typeface="+mn-cs"/>
              </a:endParaRPr>
            </a:p>
          </p:txBody>
        </p:sp>
        <p:sp>
          <p:nvSpPr>
            <p:cNvPr id="43" name="CaixaDeTexto 42">
              <a:extLst>
                <a:ext uri="{FF2B5EF4-FFF2-40B4-BE49-F238E27FC236}">
                  <a16:creationId xmlns:a16="http://schemas.microsoft.com/office/drawing/2014/main" id="{681404C9-22C1-8371-45FD-422DEA7A97E5}"/>
                </a:ext>
              </a:extLst>
            </p:cNvPr>
            <p:cNvSpPr txBox="1"/>
            <p:nvPr/>
          </p:nvSpPr>
          <p:spPr>
            <a:xfrm>
              <a:off x="7202509" y="2083159"/>
              <a:ext cx="1473155" cy="31393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t-PT" sz="1800" b="0" i="1" u="none" strike="noStrike" kern="0" cap="none" spc="0" normalizeH="0" baseline="0" noProof="0" dirty="0">
                <a:ln>
                  <a:noFill/>
                </a:ln>
                <a:solidFill>
                  <a:srgbClr val="2E6CB8"/>
                </a:solidFill>
                <a:effectLst/>
                <a:uLnTx/>
                <a:uFillTx/>
                <a:latin typeface="Arial" charset="0"/>
                <a:ea typeface="ＭＳ Ｐゴシック" pitchFamily="-111"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pt-PT" i="1" kern="0" dirty="0">
                <a:solidFill>
                  <a:srgbClr val="2E6CB8"/>
                </a:solidFill>
                <a:latin typeface="Arial" charset="0"/>
                <a:ea typeface="ＭＳ Ｐゴシック" pitchFamily="-111"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t-PT" sz="1800" b="0" i="1" u="none" strike="noStrike" kern="0" cap="none" spc="0" normalizeH="0" baseline="0" noProof="0" dirty="0">
                <a:ln>
                  <a:noFill/>
                </a:ln>
                <a:solidFill>
                  <a:srgbClr val="2E6CB8"/>
                </a:solidFill>
                <a:effectLst/>
                <a:uLnTx/>
                <a:uFillTx/>
                <a:latin typeface="Arial" charset="0"/>
                <a:ea typeface="ＭＳ Ｐゴシック" pitchFamily="-111"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pt-PT" i="1" kern="0" dirty="0">
                <a:solidFill>
                  <a:srgbClr val="2E6CB8"/>
                </a:solidFill>
                <a:latin typeface="Arial" charset="0"/>
                <a:ea typeface="ＭＳ Ｐゴシック" pitchFamily="-111"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t-PT" sz="1800" b="0" i="1" u="none" strike="noStrike" kern="0" cap="none" spc="0" normalizeH="0" baseline="0" noProof="0" dirty="0">
                <a:ln>
                  <a:noFill/>
                </a:ln>
                <a:solidFill>
                  <a:srgbClr val="2E6CB8"/>
                </a:solidFill>
                <a:effectLst/>
                <a:uLnTx/>
                <a:uFillTx/>
                <a:latin typeface="Arial" charset="0"/>
                <a:ea typeface="ＭＳ Ｐゴシック" pitchFamily="-111"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pt-PT" i="1" kern="0" dirty="0">
                <a:solidFill>
                  <a:srgbClr val="2E6CB8"/>
                </a:solidFill>
                <a:latin typeface="Arial" charset="0"/>
                <a:ea typeface="ＭＳ Ｐゴシック" pitchFamily="-111"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pt-PT" sz="1800" b="0" i="1" u="none" strike="noStrike" kern="0" cap="none" spc="0" normalizeH="0" baseline="0" noProof="0" dirty="0">
                  <a:ln>
                    <a:noFill/>
                  </a:ln>
                  <a:solidFill>
                    <a:srgbClr val="2E6CB8"/>
                  </a:solidFill>
                  <a:effectLst/>
                  <a:uLnTx/>
                  <a:uFillTx/>
                  <a:latin typeface="Arial" charset="0"/>
                  <a:ea typeface="ＭＳ Ｐゴシック" pitchFamily="-111" charset="-128"/>
                  <a:cs typeface="+mn-cs"/>
                </a:rPr>
                <a:t>Inspeção</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Arial" charset="0"/>
                <a:ea typeface="ＭＳ Ｐゴシック" pitchFamily="-111" charset="-128"/>
                <a:cs typeface="+mn-cs"/>
              </a:endParaRPr>
            </a:p>
          </p:txBody>
        </p:sp>
        <p:sp>
          <p:nvSpPr>
            <p:cNvPr id="42" name="Rectângulo 10">
              <a:extLst>
                <a:ext uri="{FF2B5EF4-FFF2-40B4-BE49-F238E27FC236}">
                  <a16:creationId xmlns:a16="http://schemas.microsoft.com/office/drawing/2014/main" id="{C82365AC-91F9-2443-87D8-D3B7A605B079}"/>
                </a:ext>
              </a:extLst>
            </p:cNvPr>
            <p:cNvSpPr/>
            <p:nvPr/>
          </p:nvSpPr>
          <p:spPr>
            <a:xfrm>
              <a:off x="1939156" y="1478900"/>
              <a:ext cx="4624978" cy="4132224"/>
            </a:xfrm>
            <a:prstGeom prst="rect">
              <a:avLst/>
            </a:prstGeom>
            <a:noFill/>
            <a:ln w="2540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CaixaDeTexto 10">
              <a:extLst>
                <a:ext uri="{FF2B5EF4-FFF2-40B4-BE49-F238E27FC236}">
                  <a16:creationId xmlns:a16="http://schemas.microsoft.com/office/drawing/2014/main" id="{56D39146-8C99-ABAF-98DF-2FC9A07B3A40}"/>
                </a:ext>
              </a:extLst>
            </p:cNvPr>
            <p:cNvSpPr txBox="1"/>
            <p:nvPr/>
          </p:nvSpPr>
          <p:spPr>
            <a:xfrm>
              <a:off x="-311099" y="1777110"/>
              <a:ext cx="1476110"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t-PT" sz="1400" b="1" i="1" u="none" strike="noStrike" kern="0" cap="none" spc="0" normalizeH="0" baseline="0" noProof="0" dirty="0">
                  <a:ln>
                    <a:noFill/>
                  </a:ln>
                  <a:solidFill>
                    <a:prstClr val="black"/>
                  </a:solidFill>
                  <a:effectLst/>
                  <a:uLnTx/>
                  <a:uFillTx/>
                  <a:latin typeface="Arial" charset="0"/>
                  <a:ea typeface="ＭＳ Ｐゴシック" pitchFamily="-111" charset="-128"/>
                  <a:cs typeface="+mn-cs"/>
                </a:rPr>
                <a:t>Administrativa</a:t>
              </a:r>
            </a:p>
          </p:txBody>
        </p:sp>
        <p:sp>
          <p:nvSpPr>
            <p:cNvPr id="18" name="CaixaDeTexto 17">
              <a:extLst>
                <a:ext uri="{FF2B5EF4-FFF2-40B4-BE49-F238E27FC236}">
                  <a16:creationId xmlns:a16="http://schemas.microsoft.com/office/drawing/2014/main" id="{C0AA5D23-49CC-FEB6-C827-4920F42A1FC5}"/>
                </a:ext>
              </a:extLst>
            </p:cNvPr>
            <p:cNvSpPr txBox="1"/>
            <p:nvPr/>
          </p:nvSpPr>
          <p:spPr>
            <a:xfrm rot="5400000">
              <a:off x="7898173" y="2740994"/>
              <a:ext cx="1531506"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t-PT" sz="1800" b="0" i="1" u="none" strike="noStrike" kern="0" cap="none" spc="0" normalizeH="0" baseline="0" noProof="0" dirty="0">
                  <a:ln>
                    <a:noFill/>
                  </a:ln>
                  <a:solidFill>
                    <a:srgbClr val="2E6CB8"/>
                  </a:solidFill>
                  <a:effectLst/>
                  <a:uLnTx/>
                  <a:uFillTx/>
                  <a:latin typeface="Arial" charset="0"/>
                  <a:ea typeface="ＭＳ Ｐゴシック" pitchFamily="-111" charset="-128"/>
                  <a:cs typeface="+mn-cs"/>
                </a:rPr>
                <a:t>Regulação </a:t>
              </a:r>
            </a:p>
          </p:txBody>
        </p:sp>
        <p:sp>
          <p:nvSpPr>
            <p:cNvPr id="19" name="CaixaDeTexto 18">
              <a:extLst>
                <a:ext uri="{FF2B5EF4-FFF2-40B4-BE49-F238E27FC236}">
                  <a16:creationId xmlns:a16="http://schemas.microsoft.com/office/drawing/2014/main" id="{ACAF12A8-A056-6A30-4F72-62437B600F49}"/>
                </a:ext>
              </a:extLst>
            </p:cNvPr>
            <p:cNvSpPr txBox="1"/>
            <p:nvPr/>
          </p:nvSpPr>
          <p:spPr>
            <a:xfrm>
              <a:off x="7878470" y="222404"/>
              <a:ext cx="1523985" cy="63094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t-PT" sz="1400" b="1" i="1" u="none" strike="noStrike" kern="0" cap="none" spc="0" normalizeH="0" baseline="0" noProof="0" dirty="0">
                  <a:ln>
                    <a:noFill/>
                  </a:ln>
                  <a:solidFill>
                    <a:prstClr val="black"/>
                  </a:solidFill>
                  <a:effectLst/>
                  <a:uLnTx/>
                  <a:uFillTx/>
                  <a:latin typeface="Arial" charset="0"/>
                  <a:ea typeface="ＭＳ Ｐゴシック" pitchFamily="-111" charset="-128"/>
                  <a:cs typeface="+mn-cs"/>
                </a:rPr>
                <a:t>Jurisdicional</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a:ln>
                    <a:noFill/>
                  </a:ln>
                  <a:solidFill>
                    <a:prstClr val="black"/>
                  </a:solidFill>
                  <a:effectLst/>
                  <a:uLnTx/>
                  <a:uFillTx/>
                  <a:latin typeface="Arial" charset="0"/>
                  <a:ea typeface="ＭＳ Ｐゴシック" pitchFamily="-111" charset="-128"/>
                  <a:cs typeface="+mn-cs"/>
                </a:rPr>
                <a:t>Tribunais</a:t>
              </a:r>
            </a:p>
          </p:txBody>
        </p:sp>
        <p:pic>
          <p:nvPicPr>
            <p:cNvPr id="20" name="Imagem 19">
              <a:extLst>
                <a:ext uri="{FF2B5EF4-FFF2-40B4-BE49-F238E27FC236}">
                  <a16:creationId xmlns:a16="http://schemas.microsoft.com/office/drawing/2014/main" id="{692DDEA9-EF93-1B8C-A77F-9E7A67727A1D}"/>
                </a:ext>
              </a:extLst>
            </p:cNvPr>
            <p:cNvPicPr>
              <a:picLocks noChangeAspect="1"/>
            </p:cNvPicPr>
            <p:nvPr/>
          </p:nvPicPr>
          <p:blipFill>
            <a:blip r:embed="rId3"/>
            <a:stretch>
              <a:fillRect/>
            </a:stretch>
          </p:blipFill>
          <p:spPr>
            <a:xfrm>
              <a:off x="8825129" y="537875"/>
              <a:ext cx="613631" cy="495814"/>
            </a:xfrm>
            <a:prstGeom prst="rect">
              <a:avLst/>
            </a:prstGeom>
          </p:spPr>
        </p:pic>
      </p:grpSp>
    </p:spTree>
    <p:extLst>
      <p:ext uri="{BB962C8B-B14F-4D97-AF65-F5344CB8AC3E}">
        <p14:creationId xmlns:p14="http://schemas.microsoft.com/office/powerpoint/2010/main" val="397365141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659</TotalTime>
  <Words>541</Words>
  <Application>Microsoft Office PowerPoint</Application>
  <PresentationFormat>Ecrã Panorâmico</PresentationFormat>
  <Paragraphs>116</Paragraphs>
  <Slides>10</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10</vt:i4>
      </vt:variant>
    </vt:vector>
  </HeadingPairs>
  <TitlesOfParts>
    <vt:vector size="16" baseType="lpstr">
      <vt:lpstr>Arial</vt:lpstr>
      <vt:lpstr>Calibri</vt:lpstr>
      <vt:lpstr>Calibri Light</vt:lpstr>
      <vt:lpstr>Georgia</vt:lpstr>
      <vt:lpstr>Verdana</vt:lpstr>
      <vt:lpstr>Tema do Office</vt:lpstr>
      <vt:lpstr>Instituições e Políticas de Regulação  Ano letivo 2024/2025</vt:lpstr>
      <vt:lpstr>Apresentação do PowerPoint</vt:lpstr>
      <vt:lpstr>Conteúdos da Unidade Curricular</vt:lpstr>
      <vt:lpstr>Objetivos </vt:lpstr>
      <vt:lpstr>Metodologia e método de avaliação </vt:lpstr>
      <vt:lpstr>Especificações do trabalho</vt:lpstr>
      <vt:lpstr>Critérios de avaliação</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16</cp:revision>
  <dcterms:created xsi:type="dcterms:W3CDTF">2023-01-18T11:25:04Z</dcterms:created>
  <dcterms:modified xsi:type="dcterms:W3CDTF">2025-02-14T20:08:38Z</dcterms:modified>
</cp:coreProperties>
</file>